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16"/>
  </p:notesMasterIdLst>
  <p:sldIdLst>
    <p:sldId id="256" r:id="rId2"/>
    <p:sldId id="258" r:id="rId3"/>
    <p:sldId id="271" r:id="rId4"/>
    <p:sldId id="257" r:id="rId5"/>
    <p:sldId id="268" r:id="rId6"/>
    <p:sldId id="269" r:id="rId7"/>
    <p:sldId id="274" r:id="rId8"/>
    <p:sldId id="270" r:id="rId9"/>
    <p:sldId id="273" r:id="rId10"/>
    <p:sldId id="272" r:id="rId11"/>
    <p:sldId id="264" r:id="rId12"/>
    <p:sldId id="261" r:id="rId13"/>
    <p:sldId id="260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13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BC9E7-F5C7-7E40-8FD6-C9471004E6EE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7B14A-4BFB-A04C-AE36-26F094EA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8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B14A-4BFB-A04C-AE36-26F094EAFE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3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06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  <p:sldLayoutId id="2147484096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3531095"/>
            <a:ext cx="7542212" cy="1013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Planet Formation </a:t>
            </a:r>
            <a:r>
              <a:rPr lang="en-US" dirty="0"/>
              <a:t>a</a:t>
            </a:r>
            <a:r>
              <a:rPr lang="en-US" dirty="0" smtClean="0"/>
              <a:t>round Binary and Multiple Star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4694419"/>
            <a:ext cx="7542212" cy="1518293"/>
          </a:xfrm>
        </p:spPr>
        <p:txBody>
          <a:bodyPr>
            <a:normAutofit fontScale="55000" lnSpcReduction="20000"/>
          </a:bodyPr>
          <a:lstStyle/>
          <a:p>
            <a:r>
              <a:rPr lang="en-US" sz="5500" dirty="0" smtClean="0"/>
              <a:t>Kyle Lindstrom</a:t>
            </a:r>
          </a:p>
          <a:p>
            <a:r>
              <a:rPr lang="en-US" sz="5500" dirty="0" smtClean="0"/>
              <a:t>NAU, Lowell </a:t>
            </a:r>
            <a:r>
              <a:rPr lang="en-US" sz="5500" dirty="0" smtClean="0"/>
              <a:t>Observatory</a:t>
            </a:r>
          </a:p>
          <a:p>
            <a:r>
              <a:rPr lang="en-US" sz="5500" dirty="0" smtClean="0"/>
              <a:t>Project Mentor: Lisa Prato</a:t>
            </a:r>
            <a:endParaRPr lang="en-US" sz="5500" dirty="0" smtClean="0"/>
          </a:p>
          <a:p>
            <a:endParaRPr lang="en-US" dirty="0" smtClean="0"/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9766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Properties: Veiling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788" y="2052925"/>
            <a:ext cx="4973796" cy="4195481"/>
          </a:xfrm>
        </p:spPr>
        <p:txBody>
          <a:bodyPr/>
          <a:lstStyle/>
          <a:p>
            <a:r>
              <a:rPr lang="en-US" dirty="0" smtClean="0"/>
              <a:t>In some star systems, gas from the disk falls onto the stellar surface</a:t>
            </a:r>
          </a:p>
          <a:p>
            <a:endParaRPr lang="en-US" dirty="0" smtClean="0"/>
          </a:p>
          <a:p>
            <a:r>
              <a:rPr lang="en-US" dirty="0" smtClean="0"/>
              <a:t>As this material accretes, it heats up, causing excess continuum emission</a:t>
            </a:r>
          </a:p>
          <a:p>
            <a:endParaRPr lang="en-US" dirty="0"/>
          </a:p>
          <a:p>
            <a:r>
              <a:rPr lang="en-US" dirty="0" smtClean="0"/>
              <a:t>This emission can fill in absorption lines in the stars spectrum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7" y="2675089"/>
            <a:ext cx="3507288" cy="1972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2368" y="4555606"/>
            <a:ext cx="206338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https://</a:t>
            </a:r>
            <a:r>
              <a:rPr lang="en-US" sz="600" dirty="0" err="1">
                <a:solidFill>
                  <a:schemeClr val="bg1"/>
                </a:solidFill>
              </a:rPr>
              <a:t>www.youtube.com</a:t>
            </a:r>
            <a:r>
              <a:rPr lang="en-US" sz="600" dirty="0">
                <a:solidFill>
                  <a:schemeClr val="bg1"/>
                </a:solidFill>
              </a:rPr>
              <a:t>/</a:t>
            </a:r>
            <a:r>
              <a:rPr lang="en-US" sz="600" dirty="0" err="1">
                <a:solidFill>
                  <a:schemeClr val="bg1"/>
                </a:solidFill>
              </a:rPr>
              <a:t>watch?v</a:t>
            </a:r>
            <a:r>
              <a:rPr lang="en-US" sz="600" dirty="0">
                <a:solidFill>
                  <a:schemeClr val="bg1"/>
                </a:solidFill>
              </a:rPr>
              <a:t>=VMU3Sd-lJd0</a:t>
            </a:r>
          </a:p>
        </p:txBody>
      </p:sp>
    </p:spTree>
    <p:extLst>
      <p:ext uri="{BB962C8B-B14F-4D97-AF65-F5344CB8AC3E}">
        <p14:creationId xmlns:p14="http://schemas.microsoft.com/office/powerpoint/2010/main" val="21238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20912"/>
            <a:ext cx="7055380" cy="1400530"/>
          </a:xfrm>
        </p:spPr>
        <p:txBody>
          <a:bodyPr/>
          <a:lstStyle/>
          <a:p>
            <a:r>
              <a:rPr lang="en-US" dirty="0" smtClean="0"/>
              <a:t>Example Spectra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1326354" y="4277156"/>
            <a:ext cx="5961811" cy="258084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this system, the spectral lines look similar, but their lengths differ greatly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secondary component seems to have ‘filled in’ absorption lines, which tells us it is being veiled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32" y="1077107"/>
            <a:ext cx="3871853" cy="299188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Box 13"/>
          <p:cNvSpPr txBox="1"/>
          <p:nvPr/>
        </p:nvSpPr>
        <p:spPr>
          <a:xfrm>
            <a:off x="5160560" y="1573230"/>
            <a:ext cx="438576" cy="4740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60561" y="2103642"/>
            <a:ext cx="438575" cy="373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72666"/>
            <a:ext cx="7581901" cy="1653988"/>
          </a:xfrm>
        </p:spPr>
        <p:txBody>
          <a:bodyPr/>
          <a:lstStyle/>
          <a:p>
            <a:r>
              <a:rPr lang="en-US" dirty="0" smtClean="0"/>
              <a:t>Model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1" y="3425051"/>
            <a:ext cx="7581901" cy="3915201"/>
          </a:xfrm>
        </p:spPr>
        <p:txBody>
          <a:bodyPr>
            <a:normAutofit/>
          </a:bodyPr>
          <a:lstStyle/>
          <a:p>
            <a:r>
              <a:rPr lang="en-US" dirty="0" smtClean="0"/>
              <a:t>Our model incorporates </a:t>
            </a:r>
            <a:r>
              <a:rPr lang="en-US" dirty="0"/>
              <a:t>parameters such as temperature, magnetic field, and surface </a:t>
            </a:r>
            <a:r>
              <a:rPr lang="en-US" dirty="0" smtClean="0"/>
              <a:t>gravity to create synthetic spectra</a:t>
            </a:r>
            <a:endParaRPr lang="en-US" dirty="0"/>
          </a:p>
          <a:p>
            <a:r>
              <a:rPr lang="en-US" dirty="0" smtClean="0"/>
              <a:t>We vary these parameters to create thousands of spectra with a wide array of properties (temperature, veiling, rotation, magnetic field, surface gravity, radial velocity,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then compare our observed spectra to this grid to determine the properties of each observed star and disk</a:t>
            </a:r>
            <a:endParaRPr lang="en-US" dirty="0"/>
          </a:p>
        </p:txBody>
      </p:sp>
      <p:pic>
        <p:nvPicPr>
          <p:cNvPr id="5" name="Picture 4" descr="Screen shot 2017-09-05 at 11.27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07" y="892689"/>
            <a:ext cx="5294621" cy="23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91" y="417355"/>
            <a:ext cx="7581901" cy="1653988"/>
          </a:xfrm>
        </p:spPr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91" y="1382532"/>
            <a:ext cx="3568657" cy="547546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All of the data will be easily accessible in one convenient location</a:t>
            </a:r>
          </a:p>
          <a:p>
            <a:endParaRPr lang="en-US" dirty="0" smtClean="0"/>
          </a:p>
          <a:p>
            <a:r>
              <a:rPr lang="en-US" dirty="0" smtClean="0"/>
              <a:t>We hope it will not only be helpful for our future research, but to anyone studying these binary and multiple systems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741" y="914843"/>
            <a:ext cx="4869432" cy="47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61140" y="1603331"/>
            <a:ext cx="3532339" cy="147807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2198273"/>
            <a:ext cx="6711654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Northern Arizona University</a:t>
            </a:r>
          </a:p>
          <a:p>
            <a:r>
              <a:rPr lang="en-US" dirty="0"/>
              <a:t>Lowell Observatory</a:t>
            </a:r>
          </a:p>
          <a:p>
            <a:r>
              <a:rPr lang="en-US" dirty="0" smtClean="0"/>
              <a:t>Arizona Space Grant Consortium</a:t>
            </a:r>
          </a:p>
          <a:p>
            <a:r>
              <a:rPr lang="en-US" dirty="0" smtClean="0"/>
              <a:t>NASA</a:t>
            </a:r>
          </a:p>
          <a:p>
            <a:r>
              <a:rPr lang="en-US" dirty="0" smtClean="0"/>
              <a:t>Dr. Lisa Prato</a:t>
            </a:r>
          </a:p>
          <a:p>
            <a:r>
              <a:rPr lang="en-US" dirty="0" smtClean="0"/>
              <a:t>Dr. Nadine Barlow</a:t>
            </a:r>
          </a:p>
          <a:p>
            <a:r>
              <a:rPr lang="en-US" dirty="0" smtClean="0"/>
              <a:t>Kathleen </a:t>
            </a:r>
            <a:r>
              <a:rPr lang="en-US" dirty="0" err="1" smtClean="0"/>
              <a:t>Stigmon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85" y="1731943"/>
            <a:ext cx="3279648" cy="122084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31" y="3603193"/>
            <a:ext cx="2137832" cy="2850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76" y="3871002"/>
            <a:ext cx="2580515" cy="208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27710"/>
            <a:ext cx="7581901" cy="1653988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73" y="2904564"/>
            <a:ext cx="7581901" cy="395343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majority of stars in our Galaxy are not alone, but reside in binary or multiple systems</a:t>
            </a:r>
          </a:p>
          <a:p>
            <a:r>
              <a:rPr lang="en-US" dirty="0" smtClean="0"/>
              <a:t>If we want to fully understand the planet formation process, we must study it in the context of these binary systems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651" y="1140348"/>
            <a:ext cx="5298343" cy="2781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1730" y="3846484"/>
            <a:ext cx="37721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http://</a:t>
            </a:r>
            <a:r>
              <a:rPr lang="en-US" sz="600" dirty="0" err="1">
                <a:solidFill>
                  <a:schemeClr val="bg1"/>
                </a:solidFill>
              </a:rPr>
              <a:t>www.nydailynews.com</a:t>
            </a:r>
            <a:r>
              <a:rPr lang="en-US" sz="600" dirty="0">
                <a:solidFill>
                  <a:schemeClr val="bg1"/>
                </a:solidFill>
              </a:rPr>
              <a:t>/life-style/scientists-star-wars-two-sun-planets-exist</a:t>
            </a:r>
            <a:r>
              <a:rPr lang="en-US" sz="600" dirty="0" smtClean="0">
                <a:solidFill>
                  <a:schemeClr val="bg1"/>
                </a:solidFill>
              </a:rPr>
              <a:t>--1.2168170article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015" y="1439150"/>
            <a:ext cx="4910203" cy="4195481"/>
          </a:xfrm>
        </p:spPr>
        <p:txBody>
          <a:bodyPr/>
          <a:lstStyle/>
          <a:p>
            <a:r>
              <a:rPr lang="en-US" dirty="0" smtClean="0"/>
              <a:t>Planets form in circumstellar disks around their host stars</a:t>
            </a:r>
          </a:p>
          <a:p>
            <a:endParaRPr lang="en-US" dirty="0" smtClean="0"/>
          </a:p>
          <a:p>
            <a:r>
              <a:rPr lang="en-US" dirty="0" smtClean="0"/>
              <a:t>To understand planet formation, we must </a:t>
            </a:r>
            <a:r>
              <a:rPr lang="en-US" dirty="0"/>
              <a:t>determine the properties of the individual stars in these </a:t>
            </a:r>
            <a:r>
              <a:rPr lang="en-US" dirty="0" smtClean="0"/>
              <a:t>systems and their disks</a:t>
            </a:r>
          </a:p>
          <a:p>
            <a:endParaRPr lang="en-US" dirty="0" smtClean="0"/>
          </a:p>
          <a:p>
            <a:r>
              <a:rPr lang="en-US" dirty="0" smtClean="0"/>
              <a:t>It is more complicated, but important, to study these disks in binary and multiple systems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7" y="2409405"/>
            <a:ext cx="3459633" cy="1778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9983" y="4187721"/>
            <a:ext cx="149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Tobin et al. (2016)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05" y="-349972"/>
            <a:ext cx="4879505" cy="1259113"/>
          </a:xfrm>
        </p:spPr>
        <p:txBody>
          <a:bodyPr/>
          <a:lstStyle/>
          <a:p>
            <a:r>
              <a:rPr lang="en-US" sz="3500" dirty="0" smtClean="0"/>
              <a:t>Project Overview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854" y="966319"/>
            <a:ext cx="3898013" cy="49413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Our team observed over 100 young binaries in nearby star forming regions, with separations from 5 AU to   500 AU </a:t>
            </a:r>
          </a:p>
          <a:p>
            <a:endParaRPr lang="en-US" dirty="0"/>
          </a:p>
          <a:p>
            <a:r>
              <a:rPr lang="en-US" dirty="0" smtClean="0"/>
              <a:t>I am now helping to create a model grid of synthetic spectra to compare with our observed binary spectra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Finally, we are developing a database which will include all the spectra we have analyzed and the stellar and disk properties of each system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98" y="1127200"/>
            <a:ext cx="3264521" cy="2181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3822" y="3265550"/>
            <a:ext cx="22188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000000"/>
                </a:solidFill>
              </a:rPr>
              <a:t>https://</a:t>
            </a:r>
            <a:r>
              <a:rPr lang="en-US" sz="600" dirty="0" err="1">
                <a:solidFill>
                  <a:srgbClr val="000000"/>
                </a:solidFill>
              </a:rPr>
              <a:t>en.wikipedia.org</a:t>
            </a:r>
            <a:r>
              <a:rPr lang="en-US" sz="600" dirty="0">
                <a:solidFill>
                  <a:srgbClr val="000000"/>
                </a:solidFill>
              </a:rPr>
              <a:t>/wiki/W._M._</a:t>
            </a:r>
            <a:r>
              <a:rPr lang="en-US" sz="600" dirty="0" err="1">
                <a:solidFill>
                  <a:srgbClr val="000000"/>
                </a:solidFill>
              </a:rPr>
              <a:t>Keck_Observatory</a:t>
            </a:r>
            <a:endParaRPr lang="en-US" sz="6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00" y="3561411"/>
            <a:ext cx="3264521" cy="21723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4986" y="5666667"/>
            <a:ext cx="3383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000000"/>
                </a:solidFill>
              </a:rPr>
              <a:t>https://www2.nau.edu/</a:t>
            </a:r>
            <a:r>
              <a:rPr lang="en-US" sz="600" dirty="0" err="1">
                <a:solidFill>
                  <a:srgbClr val="000000"/>
                </a:solidFill>
              </a:rPr>
              <a:t>researchnews</a:t>
            </a:r>
            <a:r>
              <a:rPr lang="en-US" sz="600" dirty="0">
                <a:solidFill>
                  <a:srgbClr val="000000"/>
                </a:solidFill>
              </a:rPr>
              <a:t>-p/</a:t>
            </a:r>
            <a:r>
              <a:rPr lang="en-US" sz="600" dirty="0" err="1">
                <a:solidFill>
                  <a:srgbClr val="000000"/>
                </a:solidFill>
              </a:rPr>
              <a:t>wordpress</a:t>
            </a:r>
            <a:r>
              <a:rPr lang="en-US" sz="600" dirty="0">
                <a:solidFill>
                  <a:srgbClr val="000000"/>
                </a:solidFill>
              </a:rPr>
              <a:t>/</a:t>
            </a:r>
            <a:r>
              <a:rPr lang="en-US" sz="600" dirty="0" err="1">
                <a:solidFill>
                  <a:srgbClr val="000000"/>
                </a:solidFill>
              </a:rPr>
              <a:t>index.php</a:t>
            </a:r>
            <a:r>
              <a:rPr lang="en-US" sz="600" dirty="0">
                <a:solidFill>
                  <a:srgbClr val="000000"/>
                </a:solidFill>
              </a:rPr>
              <a:t>/nau-astronomers-get-more-observation-time-at-discovery-channel-telescope/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986" y="6022006"/>
            <a:ext cx="439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Keck Observatory and               Lowell’s Discovery Channel Telescope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335" y="4375987"/>
            <a:ext cx="7581901" cy="1774293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The core of a star radiates light at many wavelengths, producing a continuum of emission</a:t>
            </a:r>
          </a:p>
          <a:p>
            <a:r>
              <a:rPr lang="en-US" dirty="0" smtClean="0"/>
              <a:t>Elements in its atmosphere will absorb some of this light, with each element absorbing at a different wavelength</a:t>
            </a:r>
          </a:p>
          <a:p>
            <a:r>
              <a:rPr lang="en-US" dirty="0" smtClean="0"/>
              <a:t>The dips in its spectrum are called absorption lines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66" y="1258755"/>
            <a:ext cx="6077038" cy="332046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973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7857625" cy="1400530"/>
          </a:xfrm>
        </p:spPr>
        <p:txBody>
          <a:bodyPr/>
          <a:lstStyle/>
          <a:p>
            <a:r>
              <a:rPr lang="en-US" dirty="0" smtClean="0"/>
              <a:t>Stellar Properties: Temperature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4" y="2417221"/>
            <a:ext cx="3993880" cy="2894116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87102" y="1434229"/>
            <a:ext cx="4484317" cy="504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Hotter stars show different absorption lines than cooler stars</a:t>
            </a:r>
          </a:p>
          <a:p>
            <a:r>
              <a:rPr lang="en-US" dirty="0" smtClean="0"/>
              <a:t>As temperature increases, it excites elements into higher energy states, which increases the ability to absorb light</a:t>
            </a:r>
          </a:p>
          <a:p>
            <a:r>
              <a:rPr lang="en-US" dirty="0" smtClean="0"/>
              <a:t>Molecules, however, are broken apart, and their ability to absorb light is inhibited</a:t>
            </a:r>
          </a:p>
          <a:p>
            <a:r>
              <a:rPr lang="en-US" dirty="0" smtClean="0"/>
              <a:t>This leads to a change in the line ratio in an observed spectra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50474" y="5311337"/>
            <a:ext cx="1077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Prato (2007)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229396"/>
            <a:ext cx="7055380" cy="1400530"/>
          </a:xfrm>
        </p:spPr>
        <p:txBody>
          <a:bodyPr/>
          <a:lstStyle/>
          <a:p>
            <a:r>
              <a:rPr lang="en-US" dirty="0" smtClean="0"/>
              <a:t>Example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4487675"/>
            <a:ext cx="6711654" cy="20383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this system, the ratio of the characteristic Iron lines to the OH line changes from one star to the other</a:t>
            </a:r>
          </a:p>
          <a:p>
            <a:endParaRPr lang="en-US" dirty="0"/>
          </a:p>
          <a:p>
            <a:r>
              <a:rPr lang="en-US" dirty="0" smtClean="0"/>
              <a:t>This tells us that the primary component has a higher temperature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94" y="1177446"/>
            <a:ext cx="4352866" cy="310919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5296221" y="1629926"/>
            <a:ext cx="340491" cy="5621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96221" y="2215607"/>
            <a:ext cx="340491" cy="5621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Properties: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792" y="2052925"/>
            <a:ext cx="4409160" cy="4498187"/>
          </a:xfrm>
        </p:spPr>
        <p:txBody>
          <a:bodyPr/>
          <a:lstStyle/>
          <a:p>
            <a:r>
              <a:rPr lang="en-US" dirty="0" smtClean="0"/>
              <a:t>As light moves away from you rapidly, its wavelength is stretched</a:t>
            </a:r>
          </a:p>
          <a:p>
            <a:r>
              <a:rPr lang="en-US" dirty="0" smtClean="0"/>
              <a:t>As it moves towards you rapidly, its wavelength is compressed</a:t>
            </a:r>
          </a:p>
          <a:p>
            <a:r>
              <a:rPr lang="en-US" dirty="0" smtClean="0"/>
              <a:t>This is referred to as Doppler Shift</a:t>
            </a:r>
          </a:p>
          <a:p>
            <a:r>
              <a:rPr lang="en-US" dirty="0" smtClean="0"/>
              <a:t>In rapidly rotating stars, this effect causes absorption lines to be broadened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325" y="32351027"/>
            <a:ext cx="9121619" cy="6215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725" y="32503427"/>
            <a:ext cx="9121619" cy="6215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7125" y="32655827"/>
            <a:ext cx="9121619" cy="6215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525" y="32808227"/>
            <a:ext cx="9121619" cy="6215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1925" y="32960627"/>
            <a:ext cx="9121619" cy="6215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9808" y="32184872"/>
            <a:ext cx="9121619" cy="6215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66" y="2371542"/>
            <a:ext cx="3941223" cy="26854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8388" y="5057020"/>
            <a:ext cx="269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http://</a:t>
            </a:r>
            <a:r>
              <a:rPr lang="en-US" sz="600" dirty="0" err="1">
                <a:solidFill>
                  <a:schemeClr val="bg1"/>
                </a:solidFill>
              </a:rPr>
              <a:t>www.kcvs.ca</a:t>
            </a:r>
            <a:r>
              <a:rPr lang="en-US" sz="600" dirty="0">
                <a:solidFill>
                  <a:schemeClr val="bg1"/>
                </a:solidFill>
              </a:rPr>
              <a:t>/martin/</a:t>
            </a:r>
            <a:r>
              <a:rPr lang="en-US" sz="600" dirty="0" err="1">
                <a:solidFill>
                  <a:schemeClr val="bg1"/>
                </a:solidFill>
              </a:rPr>
              <a:t>astro</a:t>
            </a:r>
            <a:r>
              <a:rPr lang="en-US" sz="600" dirty="0">
                <a:solidFill>
                  <a:schemeClr val="bg1"/>
                </a:solidFill>
              </a:rPr>
              <a:t>/course/lectures/fall/a200l10g.htm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22" y="2371542"/>
            <a:ext cx="3941223" cy="268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62" y="0"/>
            <a:ext cx="7055380" cy="1400530"/>
          </a:xfrm>
        </p:spPr>
        <p:txBody>
          <a:bodyPr/>
          <a:lstStyle/>
          <a:p>
            <a:r>
              <a:rPr lang="en-US" dirty="0" smtClean="0"/>
              <a:t>Example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806" y="4208745"/>
            <a:ext cx="5749446" cy="234236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this system, the spectra are drastically different</a:t>
            </a:r>
          </a:p>
          <a:p>
            <a:endParaRPr lang="en-US" sz="2000" dirty="0"/>
          </a:p>
          <a:p>
            <a:r>
              <a:rPr lang="en-US" sz="2000" dirty="0" smtClean="0"/>
              <a:t>The secondary component has shallow, broad absorption lines, which is an indicator that it is rapidly rotating</a:t>
            </a:r>
            <a:endParaRPr lang="en-US" sz="2000" dirty="0"/>
          </a:p>
        </p:txBody>
      </p:sp>
      <p:pic>
        <p:nvPicPr>
          <p:cNvPr id="5" name="Picture 4" descr="hjs914872a_2013dec2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04" y="1034540"/>
            <a:ext cx="4227042" cy="301931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662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5313</TotalTime>
  <Words>642</Words>
  <Application>Microsoft Macintosh PowerPoint</Application>
  <PresentationFormat>On-screen Show (4:3)</PresentationFormat>
  <Paragraphs>90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Wingdings 3</vt:lpstr>
      <vt:lpstr>Arial</vt:lpstr>
      <vt:lpstr>Ion</vt:lpstr>
      <vt:lpstr>Planet Formation around Binary and Multiple Star Systems</vt:lpstr>
      <vt:lpstr>Motivation</vt:lpstr>
      <vt:lpstr>Planet Formation</vt:lpstr>
      <vt:lpstr>Project Overview</vt:lpstr>
      <vt:lpstr>Stellar Spectra</vt:lpstr>
      <vt:lpstr>Stellar Properties: Temperature</vt:lpstr>
      <vt:lpstr>Example Spectra</vt:lpstr>
      <vt:lpstr>Stellar Properties: Rotation</vt:lpstr>
      <vt:lpstr>Example Spectra</vt:lpstr>
      <vt:lpstr>Stellar Properties: Veiling</vt:lpstr>
      <vt:lpstr>Example Spectra</vt:lpstr>
      <vt:lpstr>Model Grid</vt:lpstr>
      <vt:lpstr>Database</vt:lpstr>
      <vt:lpstr>Acknowledgements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for Planet Formation around Multiple Star Systems</dc:title>
  <dc:creator>Kyle Lindstrom</dc:creator>
  <cp:lastModifiedBy>Kyle Lindstrom</cp:lastModifiedBy>
  <cp:revision>79</cp:revision>
  <dcterms:created xsi:type="dcterms:W3CDTF">2017-09-02T04:11:55Z</dcterms:created>
  <dcterms:modified xsi:type="dcterms:W3CDTF">2018-03-30T19:50:45Z</dcterms:modified>
</cp:coreProperties>
</file>